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12192000"/>
  <p:notesSz cx="6858000" cy="9144000"/>
  <p:embeddedFontLst>
    <p:embeddedFont>
      <p:font typeface="Bebas Neue"/>
      <p:regular r:id="rId42"/>
    </p:embeddedFont>
    <p:embeddedFont>
      <p:font typeface="Work Sans"/>
      <p:regular r:id="rId43"/>
      <p:bold r:id="rId44"/>
      <p:italic r:id="rId45"/>
      <p:boldItalic r:id="rId46"/>
    </p:embeddedFont>
    <p:embeddedFont>
      <p:font typeface="Work Sans Light"/>
      <p:regular r:id="rId47"/>
      <p:bold r:id="rId48"/>
      <p:italic r:id="rId49"/>
      <p:boldItalic r:id="rId50"/>
    </p:embeddedFont>
    <p:embeddedFont>
      <p:font typeface="Schoolbell"/>
      <p:regular r:id="rId51"/>
    </p:embeddedFont>
    <p:embeddedFont>
      <p:font typeface="Chiv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6" roundtripDataSignature="AMtx7mh0tUq9UdUIf9SjdsODbvYGQLW1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44D6BA1-BA76-449D-94FC-01AB6122DEC6}">
  <a:tblStyle styleId="{344D6BA1-BA76-449D-94FC-01AB6122DEC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B7BA44E-AA4E-4FC3-B6E1-A8B9FEC16A5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D88CFA0-21D7-49E1-923C-0077F24F5EA5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BebasNeue-regular.fntdata"/><Relationship Id="rId41" Type="http://schemas.openxmlformats.org/officeDocument/2006/relationships/slide" Target="slides/slide36.xml"/><Relationship Id="rId44" Type="http://schemas.openxmlformats.org/officeDocument/2006/relationships/font" Target="fonts/WorkSans-bold.fntdata"/><Relationship Id="rId43" Type="http://schemas.openxmlformats.org/officeDocument/2006/relationships/font" Target="fonts/WorkSans-regular.fntdata"/><Relationship Id="rId46" Type="http://schemas.openxmlformats.org/officeDocument/2006/relationships/font" Target="fonts/WorkSans-boldItalic.fntdata"/><Relationship Id="rId45" Type="http://schemas.openxmlformats.org/officeDocument/2006/relationships/font" Target="fonts/Work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WorkSansLight-bold.fntdata"/><Relationship Id="rId47" Type="http://schemas.openxmlformats.org/officeDocument/2006/relationships/font" Target="fonts/WorkSansLight-regular.fntdata"/><Relationship Id="rId49" Type="http://schemas.openxmlformats.org/officeDocument/2006/relationships/font" Target="fonts/WorkSans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choolbell-regular.fntdata"/><Relationship Id="rId50" Type="http://schemas.openxmlformats.org/officeDocument/2006/relationships/font" Target="fonts/WorkSansLight-boldItalic.fntdata"/><Relationship Id="rId53" Type="http://schemas.openxmlformats.org/officeDocument/2006/relationships/font" Target="fonts/Chivo-bold.fntdata"/><Relationship Id="rId52" Type="http://schemas.openxmlformats.org/officeDocument/2006/relationships/font" Target="fonts/Chivo-regular.fntdata"/><Relationship Id="rId11" Type="http://schemas.openxmlformats.org/officeDocument/2006/relationships/slide" Target="slides/slide6.xml"/><Relationship Id="rId55" Type="http://schemas.openxmlformats.org/officeDocument/2006/relationships/font" Target="fonts/Chivo-boldItalic.fntdata"/><Relationship Id="rId10" Type="http://schemas.openxmlformats.org/officeDocument/2006/relationships/slide" Target="slides/slide5.xml"/><Relationship Id="rId54" Type="http://schemas.openxmlformats.org/officeDocument/2006/relationships/font" Target="fonts/Chiv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6fba85474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346fba85474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6fba85474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346fba85474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6fba85474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346fba85474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6fba85474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346fba85474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6fba85474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346fba85474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6fba85474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346fba85474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6fba85474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346fba85474_0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46fba85474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346fba85474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6fba85474_0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346fba85474_0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46fba85474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346fba85474_0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6fba85474_0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346fba85474_0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6fba85474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346fba85474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46fba85474_0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346fba85474_0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46fba85474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346fba85474_0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46fba85474_0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346fba85474_0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6fba85474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346fba85474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6fba85474_0_2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346fba85474_0_2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6fba85474_0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g346fba85474_0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46ef541cb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346ef541cb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46fba85474_0_2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346fba85474_0_2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6ef541cba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g346ef541cba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46fba85474_0_3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g346fba85474_0_3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46fba85474_0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346fba85474_0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46fba85474_0_3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g346fba85474_0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6fba85474_0_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346fba85474_0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46fba85474_0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346fba85474_0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6ef541cba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346ef541cba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6ef541cba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346ef541cba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6fba85474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346fba85474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6fba85474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346fba85474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6fba85474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346fba85474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hyperlink" Target="https://acortar.link/7BSF2t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open?id=1FAceVts4C6gZo5OcvYI9CkirVoaEFqJA" TargetMode="External"/><Relationship Id="rId4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rive.google.com/file/d/14Mq77zEw0HqQnPaHG-ge5Zi3cZlt47eh/view?usp=drive_link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rive.google.com/file/d/13wds9jDy25l2nqMNIfXDsUuJxx9gI8dC/view?usp=drive_link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rive.google.com/open?id=1EG_nhsNQgnKLFoq0oOLWDcQ-yAZQyp-M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document/d/1Svm683nNzIuKXhZbgoac5QSIHLecLkT_/edi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google.com/document/d/1Svm683nNzIuKXhZbgoac5QSIHLecLkT_/edit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google.com/document/d/1Svm683nNzIuKXhZbgoac5QSIHLecLkT_/edi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document/d/1Svm683nNzIuKXhZbgoac5QSIHLecLkT_/edit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google.com/document/d/1Svm683nNzIuKXhZbgoac5QSIHLecLkT_/edi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cs.google.com/document/d/1Svm683nNzIuKXhZbgoac5QSIHLecLkT_/edi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google.com/document/d/1Svm683nNzIuKXhZbgoac5QSIHLecLkT_/edit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cs.google.com/document/d/1Svm683nNzIuKXhZbgoac5QSIHLecLkT_/edit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cs.google.com/document/d/1-Eu0mYqMIZcx-K7g6RbuHIJtJ34XA1b8_E9jC96095M/edit?tab=t.0" TargetMode="External"/><Relationship Id="rId4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cs.google.com/document/d/1-Eu0mYqMIZcx-K7g6RbuHIJtJ34XA1b8_E9jC96095M/edit?tab=t.0" TargetMode="External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cs.google.com/spreadsheets/u/0/d/17GvmR338umWTOXhuALsg_TootTJc9xEh/edit" TargetMode="External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rive.google.com/file/d/1Xx8rYp4MS9c6tZJmC6_XuMVK1Z6OUlpq/view" TargetMode="External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slide" Target="/ppt/slides/slide5.xml"/><Relationship Id="rId9" Type="http://schemas.openxmlformats.org/officeDocument/2006/relationships/slide" Target="/ppt/slides/slide36.xml"/><Relationship Id="rId5" Type="http://schemas.openxmlformats.org/officeDocument/2006/relationships/slide" Target="/ppt/slides/slide7.xml"/><Relationship Id="rId6" Type="http://schemas.openxmlformats.org/officeDocument/2006/relationships/slide" Target="/ppt/slides/slide35.xml"/><Relationship Id="rId7" Type="http://schemas.openxmlformats.org/officeDocument/2006/relationships/slide" Target="/ppt/slides/slide35.xml"/><Relationship Id="rId8" Type="http://schemas.openxmlformats.org/officeDocument/2006/relationships/slide" Target="/ppt/slides/slide36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rive.google.com/file/d/157z-7yDBE2O59hHcQot36WgKIgkbBgyV/view" TargetMode="External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ocs.google.com/spreadsheets/d/15PyDLFVWyGWS8bOL7od0wUh_dJ26-qc4/edit?gid=1187779794#gid=1187779794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ocs.google.com/spreadsheets/u/0/d/1dFXhTe59Z4b1f9jhum9ePDssNvQfreGu/edit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hyperlink" Target="https://retos-operaciones-logistica.eae.es/4-objetivos-especificos-para-una-entrega-perfecta/" TargetMode="External"/><Relationship Id="rId5" Type="http://schemas.openxmlformats.org/officeDocument/2006/relationships/hyperlink" Target="https://blog.comparasoftware.com/objetivos-generales-y-especificos-de-un-proyecto/" TargetMode="External"/><Relationship Id="rId6" Type="http://schemas.openxmlformats.org/officeDocument/2006/relationships/hyperlink" Target="https://icgmaster.net/preguntas-al-buscar-la-proxima-ubicacion-negocio/" TargetMode="External"/><Relationship Id="rId7" Type="http://schemas.openxmlformats.org/officeDocument/2006/relationships/hyperlink" Target="https://prohumanos.com/estudio-de-confiabilidad-personal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cortar.link/qJuQFk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cortar.link/qJuQFk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hyperlink" Target="https://acortar.link/wscqT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s://acortar.link/k4fxu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hyperlink" Target="https://acortar.link/etQVr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995427" y="2551825"/>
            <a:ext cx="10258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54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Implementación sistema de información para K-SHOP</a:t>
            </a:r>
            <a:endParaRPr b="1" i="0" sz="40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6fba85474_0_59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186" name="Google Shape;186;g346fba85474_0_59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CO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4.Justificación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346fba85474_0_59"/>
          <p:cNvSpPr txBox="1"/>
          <p:nvPr/>
        </p:nvSpPr>
        <p:spPr>
          <a:xfrm>
            <a:off x="1076638" y="2205200"/>
            <a:ext cx="6473100" cy="4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implementación de un sistema de información eficaz es esencial para que K-SHOP se adapte y prospere en el competitivo mercado actual. La digitalización y el rápido acceso a la información son claves para mejorar la competitividad de la tienda. Al adoptar un sistema de ventas avanzado, K-SHOP puede optimizar la gestión de usuarios e inventarios y, a la vez, ampliar su alcance geográfico para atraer a una clientela más diversa.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sistema permite personalizar la experiencia de compra, facilitando una comunicación efectiva y directa con los clientes. Al gestionar mejor la información de los usuarios, K-SHOP podrá ofrecer servicios adaptados a las necesidades específicas de cada cliente, fomentando así la lealtad y satisfacción.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Además, con la disponibilidad de tecnología avanzada y un personal capacitado, la implementación de este sistema es factible. Se proyecta que la inversión en este sistema se recuperará a través del aumento de ventas, las referencias de clientes satisfechos y la fidelización. Estos factores contribuirán significativamente al crecimiento y la rentabilidad de K-SHOP.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1200"/>
              </a:spcBef>
              <a:spcAft>
                <a:spcPts val="8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g346fba85474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5088" y="2444942"/>
            <a:ext cx="2587274" cy="244797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46fba85474_0_59"/>
          <p:cNvSpPr txBox="1"/>
          <p:nvPr/>
        </p:nvSpPr>
        <p:spPr>
          <a:xfrm>
            <a:off x="7705091" y="4989815"/>
            <a:ext cx="26463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(Lopez, 2021) </a:t>
            </a:r>
            <a:r>
              <a:rPr b="0" i="0" lang="es-CO" sz="1300" u="sng" cap="none" strike="noStrike">
                <a:solidFill>
                  <a:srgbClr val="DF5D4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https://acortar.link/7BSF2t</a:t>
            </a: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346fba85474_0_59"/>
          <p:cNvSpPr txBox="1"/>
          <p:nvPr/>
        </p:nvSpPr>
        <p:spPr>
          <a:xfrm>
            <a:off x="7705088" y="1847638"/>
            <a:ext cx="23391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7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Ideas de justificación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6fba85474_0_128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196" name="Google Shape;196;g346fba85474_0_128"/>
          <p:cNvSpPr txBox="1"/>
          <p:nvPr>
            <p:ph type="title"/>
          </p:nvPr>
        </p:nvSpPr>
        <p:spPr>
          <a:xfrm>
            <a:off x="456224" y="110475"/>
            <a:ext cx="1154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Alcance y Delimitación del Problema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346fba85474_0_128"/>
          <p:cNvSpPr txBox="1"/>
          <p:nvPr/>
        </p:nvSpPr>
        <p:spPr>
          <a:xfrm flipH="1">
            <a:off x="1842300" y="2569325"/>
            <a:ext cx="8507400" cy="24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es-CO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va a diseñar para la empresa TIENDA K-SHOP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es-CO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desarrollará en un tiempo de 18 meses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es-CO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Tendrá un enfoque en el área de ventas e inventario para la caracterización de productos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6fba85474_0_141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203" name="Google Shape;203;g346fba85474_0_141"/>
          <p:cNvSpPr txBox="1"/>
          <p:nvPr>
            <p:ph type="title"/>
          </p:nvPr>
        </p:nvSpPr>
        <p:spPr>
          <a:xfrm>
            <a:off x="456224" y="110475"/>
            <a:ext cx="1154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b="1" lang="es-CO" sz="36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6. BPMN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g346fba85474_0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1053" y="2034725"/>
            <a:ext cx="10571049" cy="382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46fba85474_0_163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210" name="Google Shape;210;g346fba85474_0_163"/>
          <p:cNvSpPr txBox="1"/>
          <p:nvPr>
            <p:ph type="title"/>
          </p:nvPr>
        </p:nvSpPr>
        <p:spPr>
          <a:xfrm>
            <a:off x="456224" y="110475"/>
            <a:ext cx="1154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41B5F"/>
              </a:buClr>
              <a:buSzPts val="3800"/>
              <a:buFont typeface="DM Serif Display"/>
              <a:buNone/>
            </a:pPr>
            <a:r>
              <a:rPr b="1" lang="es-CO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Técnicas de recolección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346fba85474_0_163"/>
          <p:cNvSpPr txBox="1"/>
          <p:nvPr/>
        </p:nvSpPr>
        <p:spPr>
          <a:xfrm>
            <a:off x="935925" y="2265800"/>
            <a:ext cx="10581300" cy="3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>
                <a:solidFill>
                  <a:schemeClr val="dk1"/>
                </a:solidFill>
              </a:rPr>
              <a:t>¿Qué problemas específicos ha identificado en la gestión de inventarios que un sistema de información podría resolver?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>
                <a:solidFill>
                  <a:schemeClr val="dk1"/>
                </a:solidFill>
              </a:rPr>
              <a:t>¿Cómo maneja actualmente la información de los clientes y cómo cree que un sistema de información podría mejorar este proceso?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>
                <a:solidFill>
                  <a:schemeClr val="dk1"/>
                </a:solidFill>
              </a:rPr>
              <a:t>¿Qué funcionalidades considera esenciales en un sistema de información para la gestión de ventas?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>
                <a:solidFill>
                  <a:schemeClr val="dk1"/>
                </a:solidFill>
              </a:rPr>
              <a:t>¿Ha tenido experiencias previas con sistemas de información? Si es así, ¿cuáles fueron los principales desafíos y beneficios?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>
                <a:solidFill>
                  <a:schemeClr val="dk1"/>
                </a:solidFill>
              </a:rPr>
              <a:t>¿Qué tipo de informes y análisis le gustaría obtener de un sistema de información para tomar decisiones estratégicas?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>
                <a:solidFill>
                  <a:schemeClr val="dk1"/>
                </a:solidFill>
              </a:rPr>
              <a:t>¿Cómo espera que un sistema de información impacte la experiencia de compra de sus clientes?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>
                <a:solidFill>
                  <a:schemeClr val="dk1"/>
                </a:solidFill>
              </a:rPr>
              <a:t>¿Qué presupuesto está dispuesto a asignar para la implementación y mantenimiento de un sistema de información?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>
                <a:solidFill>
                  <a:schemeClr val="dk1"/>
                </a:solidFill>
              </a:rPr>
              <a:t>¿Qué nivel de capacitación y soporte técnico considera necesario para el personal que utilizará el sistema de información?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>
                <a:solidFill>
                  <a:schemeClr val="dk1"/>
                </a:solidFill>
              </a:rPr>
              <a:t>¿Qué medidas de seguridad considera importantes para proteger la información gestionada por el sistema?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>
                <a:solidFill>
                  <a:schemeClr val="dk1"/>
                </a:solidFill>
              </a:rPr>
              <a:t>¿Cómo planea medir el éxito de la implementación de un sistema de información en su tienda?</a:t>
            </a:r>
            <a:endParaRPr sz="17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346fba85474_0_163"/>
          <p:cNvSpPr txBox="1"/>
          <p:nvPr/>
        </p:nvSpPr>
        <p:spPr>
          <a:xfrm>
            <a:off x="935924" y="1546475"/>
            <a:ext cx="4560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41B5F"/>
              </a:buClr>
              <a:buSzPts val="2600"/>
              <a:buFont typeface="DM Serif Display"/>
              <a:buNone/>
            </a:pPr>
            <a:r>
              <a:rPr b="1" lang="es-CO" sz="26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7.1. Entrevista dueño</a:t>
            </a:r>
            <a:endParaRPr b="1" i="0" sz="2600" u="none" cap="none" strike="noStrike">
              <a:solidFill>
                <a:srgbClr val="241B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6fba85474_0_148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218" name="Google Shape;218;g346fba85474_0_148"/>
          <p:cNvSpPr txBox="1"/>
          <p:nvPr>
            <p:ph type="title"/>
          </p:nvPr>
        </p:nvSpPr>
        <p:spPr>
          <a:xfrm>
            <a:off x="456224" y="110475"/>
            <a:ext cx="1154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41B5F"/>
              </a:buClr>
              <a:buSzPts val="3800"/>
              <a:buFont typeface="DM Serif Display"/>
              <a:buNone/>
            </a:pPr>
            <a:r>
              <a:rPr b="1" lang="es-CO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Técnicas de recolección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346fba85474_0_148"/>
          <p:cNvSpPr txBox="1"/>
          <p:nvPr/>
        </p:nvSpPr>
        <p:spPr>
          <a:xfrm>
            <a:off x="935925" y="2265800"/>
            <a:ext cx="10581300" cy="3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s-CO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¿Cómo cree que un sistema de información podría facilitar la gestión del inventario en la tienda?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s-CO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beneficios espera obtener al tener acceso a un sistema que actualice automáticamente el stock de productos?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s-CO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¿Cómo podría un sistema de información mejorar la atención al cliente y la rapidez en el servicio?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s-CO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¿De qué manera un sistema de información podría ayudar a identificar los productos más vendidos y los menos populares?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s-CO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¿Cómo cree que un sistema de información podría mejorar la precisión y eficiencia en el procesamiento de pedidos?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s-CO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funcionalidades específicas le gustaría ver en un sistema de información para facilitar su trabajo diario?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s-CO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¿Cómo podría un sistema de información ayudar a reducir los errores en la gestión de inventarios y ventas?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s-CO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impacto cree que tendría un sistema de información en la capacidad de la tienda para ofrecer recomendaciones personalizadas a los clientes?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s-CO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¿Cómo podría un sistema de información mejorar la comunicación y coordinación entre los diferentes empleados de la tienda?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s-CO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tipo de capacitación o soporte técnico considera necesario para aprovechar al máximo un nuevo sistema de información?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346fba85474_0_148"/>
          <p:cNvSpPr txBox="1"/>
          <p:nvPr/>
        </p:nvSpPr>
        <p:spPr>
          <a:xfrm>
            <a:off x="935924" y="1546475"/>
            <a:ext cx="4560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1B5F"/>
              </a:buClr>
              <a:buSzPts val="2600"/>
              <a:buFont typeface="DM Serif Display"/>
              <a:buNone/>
            </a:pPr>
            <a:r>
              <a:rPr b="1" i="0" lang="es-CO" sz="2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7.2. Entrevista vendedor</a:t>
            </a:r>
            <a:endParaRPr b="1" i="0" sz="2600" u="none" cap="none" strike="noStrike">
              <a:solidFill>
                <a:srgbClr val="241B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6fba85474_0_170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226" name="Google Shape;226;g346fba85474_0_170"/>
          <p:cNvSpPr txBox="1"/>
          <p:nvPr>
            <p:ph type="title"/>
          </p:nvPr>
        </p:nvSpPr>
        <p:spPr>
          <a:xfrm>
            <a:off x="456224" y="110475"/>
            <a:ext cx="1154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41B5F"/>
              </a:buClr>
              <a:buSzPts val="3800"/>
              <a:buFont typeface="DM Serif Display"/>
              <a:buNone/>
            </a:pPr>
            <a:r>
              <a:rPr b="1" lang="es-CO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Técnicas de recolección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346fba85474_0_170"/>
          <p:cNvSpPr txBox="1"/>
          <p:nvPr/>
        </p:nvSpPr>
        <p:spPr>
          <a:xfrm>
            <a:off x="3474088" y="1667700"/>
            <a:ext cx="50787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1B5F"/>
              </a:buClr>
              <a:buSzPts val="2600"/>
              <a:buFont typeface="DM Serif Display"/>
              <a:buNone/>
            </a:pPr>
            <a:r>
              <a:rPr b="1" i="0" lang="es-CO" sz="2600" cap="none" strike="noStrike">
                <a:latin typeface="Arial"/>
                <a:ea typeface="Arial"/>
                <a:cs typeface="Arial"/>
                <a:sym typeface="Arial"/>
              </a:rPr>
              <a:t>7.3. Cuestionario cliente</a:t>
            </a:r>
            <a:endParaRPr b="1" i="0" sz="2600" u="none" cap="none" strike="noStrike">
              <a:solidFill>
                <a:srgbClr val="241B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346fba85474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589" y="2400449"/>
            <a:ext cx="5791072" cy="395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6fba85474_0_179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234" name="Google Shape;234;g346fba85474_0_179"/>
          <p:cNvSpPr txBox="1"/>
          <p:nvPr>
            <p:ph type="title"/>
          </p:nvPr>
        </p:nvSpPr>
        <p:spPr>
          <a:xfrm>
            <a:off x="456224" y="110475"/>
            <a:ext cx="1154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1B5F"/>
              </a:buClr>
              <a:buSzPts val="2600"/>
              <a:buFont typeface="DM Serif Display"/>
              <a:buNone/>
            </a:pPr>
            <a:r>
              <a:rPr b="1" lang="es-CO" sz="36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7.4. Mockups</a:t>
            </a:r>
            <a:endParaRPr b="1" sz="4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g346fba85474_0_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1498" y="1572250"/>
            <a:ext cx="7081375" cy="50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46fba85474_0_187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241" name="Google Shape;241;g346fba85474_0_187"/>
          <p:cNvSpPr txBox="1"/>
          <p:nvPr>
            <p:ph type="title"/>
          </p:nvPr>
        </p:nvSpPr>
        <p:spPr>
          <a:xfrm>
            <a:off x="456224" y="110475"/>
            <a:ext cx="1154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36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8. Requisitos Funcionales</a:t>
            </a:r>
            <a:endParaRPr b="1" sz="4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346fba85474_0_187"/>
          <p:cNvSpPr txBox="1"/>
          <p:nvPr/>
        </p:nvSpPr>
        <p:spPr>
          <a:xfrm>
            <a:off x="3056400" y="1926300"/>
            <a:ext cx="6079200" cy="4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b="0" i="0" lang="es-C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RF01: Iniciar Sesión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b="0" i="0" lang="es-C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RF02: Perfil de cliente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b="0" i="0" lang="es-C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RF03: Cerrar Sesión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b="0" i="0" lang="es-C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RF04: Opción de compra como invitado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b="0" i="0" lang="es-C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RF05: Integración con redes sociales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b="0" i="0" lang="es-C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RF06: Catálogo de productos en línea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b="0" i="0" lang="es-C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RF07: Filtrar la búsqueda de manera avanzada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b="0" i="0" lang="es-C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RF08: Comparación de productos antes de compra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b="0" i="0" lang="es-C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RF09: Carrito de compras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b="0" i="0" lang="es-C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RF10: Proceso de pago en línea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b="0" i="0" lang="es-C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RF11: Opción de compra rápida para cliente frecuente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b="0" i="0" lang="es-C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RF12: Integración con métodos de pago alternativo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6fba85474_0_229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248" name="Google Shape;248;g346fba85474_0_229"/>
          <p:cNvSpPr txBox="1"/>
          <p:nvPr>
            <p:ph type="title"/>
          </p:nvPr>
        </p:nvSpPr>
        <p:spPr>
          <a:xfrm>
            <a:off x="456224" y="110475"/>
            <a:ext cx="1154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36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8. Requisitos Funcionales</a:t>
            </a:r>
            <a:endParaRPr b="1" sz="4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346fba85474_0_229"/>
          <p:cNvSpPr txBox="1"/>
          <p:nvPr/>
        </p:nvSpPr>
        <p:spPr>
          <a:xfrm>
            <a:off x="3056400" y="2078700"/>
            <a:ext cx="6079200" cy="3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RF13: Gestión de inventario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RF14: Registro de productos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RF15: Actualización de productos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RF16: Validación de la disponibilidad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RF17: Gestión de pedidos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RF18: Seguimiento en tiempo real del envío del producto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RF19: Integración con servicios de envío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RF20: Recomendaciones personalizadas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RF21: Historial de compras del cliente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RF22: Alertas automáticas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RF23: Notificaciones sobre cambios en el stock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6fba85474_0_235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255" name="Google Shape;255;g346fba85474_0_235"/>
          <p:cNvSpPr txBox="1"/>
          <p:nvPr>
            <p:ph type="title"/>
          </p:nvPr>
        </p:nvSpPr>
        <p:spPr>
          <a:xfrm>
            <a:off x="456224" y="110475"/>
            <a:ext cx="1154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36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8. Requisitos Funcionales</a:t>
            </a:r>
            <a:endParaRPr b="1" sz="4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346fba85474_0_235"/>
          <p:cNvSpPr txBox="1"/>
          <p:nvPr/>
        </p:nvSpPr>
        <p:spPr>
          <a:xfrm>
            <a:off x="3056400" y="2017200"/>
            <a:ext cx="6079200" cy="4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RF24: Creación de listas de deseos personalizados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RF25: Programa de fidelización con acumulación de puntos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RF26: Recordatorios para compras recurrentes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RF27: Novedades y promociones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RF28: Gestión de cupones y descuentos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RF29: Reseñas y calificaciones de productos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RF30: Soporte y atención al cliente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RF31: Generación de facturas electrónicas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RF32: Gestionar devoluciones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RF33: Panel de administración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RF34: Gestión de informes y estadísticas de ventas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s-CO" sz="1700">
                <a:solidFill>
                  <a:schemeClr val="dk1"/>
                </a:solidFill>
              </a:rPr>
              <a:t>RF35: Exportación de datos de venta e inventario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/>
        </p:nvSpPr>
        <p:spPr>
          <a:xfrm>
            <a:off x="3285000" y="1215850"/>
            <a:ext cx="5622000" cy="49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s-CO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Proyecto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s-CO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Manuel Julian Rivera Restrepo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s-CO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Kevyn Steve Abella Sánchez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s-CO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Kevin Alexis Méndez Vega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es-CO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Andrey Santiago Salgado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br>
              <a:rPr b="1" i="0" lang="es-CO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s-CO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Ficha: 2996176</a:t>
            </a:r>
            <a:br>
              <a:rPr b="1" i="0" lang="es-CO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s-CO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Centro de Electricidad, Electrónica y Telecomunicaciones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0" i="0" sz="72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6fba85474_0_241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262" name="Google Shape;262;g346fba85474_0_241"/>
          <p:cNvSpPr txBox="1"/>
          <p:nvPr>
            <p:ph type="title"/>
          </p:nvPr>
        </p:nvSpPr>
        <p:spPr>
          <a:xfrm>
            <a:off x="456224" y="110475"/>
            <a:ext cx="1154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36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8. Requisitos Funcionales</a:t>
            </a:r>
            <a:endParaRPr b="1" sz="4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3" name="Google Shape;263;g346fba85474_0_241"/>
          <p:cNvGraphicFramePr/>
          <p:nvPr/>
        </p:nvGraphicFramePr>
        <p:xfrm>
          <a:off x="2476500" y="205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{344D6BA1-BA76-449D-94FC-01AB6122DEC6}</a:tableStyleId>
              </a:tblPr>
              <a:tblGrid>
                <a:gridCol w="2599675"/>
                <a:gridCol w="46393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CO" sz="1300" u="none" cap="none" strike="noStrike">
                          <a:solidFill>
                            <a:srgbClr val="000000"/>
                          </a:solidFill>
                        </a:rPr>
                        <a:t>Identificación  del requerimiento: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RF01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CO" sz="1300" u="none" cap="none" strike="noStrike">
                          <a:solidFill>
                            <a:srgbClr val="000000"/>
                          </a:solidFill>
                        </a:rPr>
                        <a:t>Nombre del requerimiento: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rgbClr val="000000"/>
                          </a:solidFill>
                        </a:rPr>
                        <a:t>Iniciar sesión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CO" sz="1300" u="none" cap="none" strike="noStrike">
                          <a:solidFill>
                            <a:srgbClr val="000000"/>
                          </a:solidFill>
                        </a:rPr>
                        <a:t>Características:</a:t>
                      </a:r>
                      <a:endParaRPr b="1" sz="13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	Incluir un sistema de autenticación para los usuarios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CO" sz="1300" u="none" cap="none" strike="noStrike">
                          <a:solidFill>
                            <a:srgbClr val="000000"/>
                          </a:solidFill>
                        </a:rPr>
                        <a:t>Descripción del requerimiento: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-CO" sz="1200" u="none" cap="none" strike="noStrike">
                          <a:solidFill>
                            <a:srgbClr val="000000"/>
                          </a:solidFill>
                        </a:rPr>
                        <a:t>Implementar un sistema de inicio de sesión que permita a los usuarios autenticarse mediante un nombre de usuario y contraseña, asegurando la seguridad y privacidad de la información.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CO" sz="1300" u="none" cap="none" strike="noStrike">
                          <a:solidFill>
                            <a:srgbClr val="000000"/>
                          </a:solidFill>
                        </a:rPr>
                        <a:t>Requerimientos no funcionales: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RNF01, RNF02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CO" sz="1300" u="none" cap="none" strike="noStrike">
                          <a:solidFill>
                            <a:srgbClr val="000000"/>
                          </a:solidFill>
                        </a:rPr>
                        <a:t>Prioridad de requerimiento: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6fba85474_0_249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269" name="Google Shape;269;g346fba85474_0_249"/>
          <p:cNvSpPr txBox="1"/>
          <p:nvPr>
            <p:ph type="title"/>
          </p:nvPr>
        </p:nvSpPr>
        <p:spPr>
          <a:xfrm>
            <a:off x="456224" y="110475"/>
            <a:ext cx="1154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36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8. Requisitos Funcionales</a:t>
            </a:r>
            <a:endParaRPr b="1" sz="4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0" name="Google Shape;270;g346fba85474_0_249"/>
          <p:cNvGraphicFramePr/>
          <p:nvPr/>
        </p:nvGraphicFramePr>
        <p:xfrm>
          <a:off x="2476500" y="238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{344D6BA1-BA76-449D-94FC-01AB6122DEC6}</a:tableStyleId>
              </a:tblPr>
              <a:tblGrid>
                <a:gridCol w="2658800"/>
                <a:gridCol w="45802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CO" sz="1300" u="none" cap="none" strike="noStrike">
                          <a:solidFill>
                            <a:srgbClr val="000000"/>
                          </a:solidFill>
                        </a:rPr>
                        <a:t>Identificación  del requerimiento: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RF02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CO" sz="1300" u="none" cap="none" strike="noStrike">
                          <a:solidFill>
                            <a:srgbClr val="000000"/>
                          </a:solidFill>
                        </a:rPr>
                        <a:t>Nombre del requerimiento: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rgbClr val="000000"/>
                          </a:solidFill>
                        </a:rPr>
                        <a:t>  Perfil de cliente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6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CO" sz="1300" u="none" cap="none" strike="noStrike">
                          <a:solidFill>
                            <a:srgbClr val="000000"/>
                          </a:solidFill>
                        </a:rPr>
                        <a:t>Características:</a:t>
                      </a:r>
                      <a:endParaRPr b="1" sz="13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 Tener un registro de datos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26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CO" sz="1300" u="none" cap="none" strike="noStrike">
                          <a:solidFill>
                            <a:srgbClr val="000000"/>
                          </a:solidFill>
                        </a:rPr>
                        <a:t>Descripción del requerimiento: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O" sz="1200" u="none" cap="none" strike="noStrike">
                          <a:solidFill>
                            <a:srgbClr val="000000"/>
                          </a:solidFill>
                        </a:rPr>
                        <a:t>Permitir a los usuarios crear un perfil donde puedan guardar sus datos personales, historial de compras y listas de deseos</a:t>
                      </a:r>
                      <a:endParaRPr sz="12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CO" sz="1300" u="none" cap="none" strike="noStrike">
                          <a:solidFill>
                            <a:srgbClr val="000000"/>
                          </a:solidFill>
                        </a:rPr>
                        <a:t>Requerimientos no funcionales: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CO" sz="1300" u="none" cap="none" strike="noStrike">
                          <a:solidFill>
                            <a:srgbClr val="000000"/>
                          </a:solidFill>
                        </a:rPr>
                        <a:t>Prioridad de requerimiento: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46fba85474_0_256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276" name="Google Shape;276;g346fba85474_0_256"/>
          <p:cNvSpPr txBox="1"/>
          <p:nvPr>
            <p:ph type="title"/>
          </p:nvPr>
        </p:nvSpPr>
        <p:spPr>
          <a:xfrm>
            <a:off x="456224" y="110475"/>
            <a:ext cx="1154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36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9. Requisitos No Funcionales</a:t>
            </a:r>
            <a:endParaRPr b="1" sz="4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346fba85474_0_256"/>
          <p:cNvSpPr txBox="1"/>
          <p:nvPr/>
        </p:nvSpPr>
        <p:spPr>
          <a:xfrm>
            <a:off x="4072947" y="2622550"/>
            <a:ext cx="40461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b="0" i="0" lang="es-C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RNF01: Disponibilidad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b="0" i="0" lang="es-C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RNF02: Seguridad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b="0" i="0" lang="es-C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RNF03: Rendimiento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b="0" i="0" lang="es-C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RNF04: Escalabilidad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b="0" i="0" lang="es-C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RNF05: Usabilidad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b="0" i="0" lang="es-C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RNF06: Portabilidad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b="0" i="0" lang="es-C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RNF07: Mantenibilidad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b="0" i="0" lang="es-C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RNF08: Confidencialidad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b="0" i="0" lang="es-C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RNF09: Integridad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b="0" i="0" lang="es-C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RNF10: Compatibilidadv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46fba85474_0_263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283" name="Google Shape;283;g346fba85474_0_263"/>
          <p:cNvSpPr txBox="1"/>
          <p:nvPr>
            <p:ph type="title"/>
          </p:nvPr>
        </p:nvSpPr>
        <p:spPr>
          <a:xfrm>
            <a:off x="456224" y="110475"/>
            <a:ext cx="1154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36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9. Requisitos No Funcionales</a:t>
            </a:r>
            <a:endParaRPr b="1" sz="4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4" name="Google Shape;284;g346fba85474_0_263"/>
          <p:cNvGraphicFramePr/>
          <p:nvPr/>
        </p:nvGraphicFramePr>
        <p:xfrm>
          <a:off x="2476488" y="228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{344D6BA1-BA76-449D-94FC-01AB6122DEC6}</a:tableStyleId>
              </a:tblPr>
              <a:tblGrid>
                <a:gridCol w="2658800"/>
                <a:gridCol w="4580200"/>
              </a:tblGrid>
              <a:tr h="32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CO" sz="1000" u="none" cap="none" strike="noStrike">
                          <a:solidFill>
                            <a:srgbClr val="000000"/>
                          </a:solidFill>
                        </a:rPr>
                        <a:t>Identificación  del requerimiento: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CO" sz="900" u="none" cap="none" strike="noStrike">
                          <a:solidFill>
                            <a:srgbClr val="000000"/>
                          </a:solidFill>
                        </a:rPr>
                        <a:t>Nombre del requerimiento:</a:t>
                      </a:r>
                      <a:endParaRPr sz="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rgbClr val="000000"/>
                          </a:solidFill>
                        </a:rPr>
                        <a:t>Disponibilidad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6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CO" sz="900" u="none" cap="none" strike="noStrike">
                          <a:solidFill>
                            <a:srgbClr val="000000"/>
                          </a:solidFill>
                        </a:rPr>
                        <a:t>Características: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t/>
                      </a:r>
                      <a:endParaRPr sz="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Debe estar en funcionamiento en todo momento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26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CO" sz="1000" u="none" cap="none" strike="noStrike">
                          <a:solidFill>
                            <a:srgbClr val="000000"/>
                          </a:solidFill>
                        </a:rPr>
                        <a:t>Descripción del requerimiento:</a:t>
                      </a:r>
                      <a:endParaRPr sz="5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-CO" sz="1500" u="none" cap="none" strike="noStrike">
                          <a:solidFill>
                            <a:srgbClr val="000000"/>
                          </a:solidFill>
                        </a:rPr>
                        <a:t>El sistema debe estar disponible al menos el 99.9% del tiempo. Esto significa que debe funcionar sin interrupciones significativas, garantizando que los clientes puedan realizar compras en cualquier momento. </a:t>
                      </a:r>
                      <a:endParaRPr i="1" sz="15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CO" sz="1100" u="none" cap="none" strike="noStrike">
                          <a:solidFill>
                            <a:srgbClr val="000000"/>
                          </a:solidFill>
                        </a:rPr>
                        <a:t>Prioridad de requerimiento:</a:t>
                      </a:r>
                      <a:endParaRPr sz="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46fba85474_0_270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290" name="Google Shape;290;g346fba85474_0_270"/>
          <p:cNvSpPr txBox="1"/>
          <p:nvPr>
            <p:ph type="title"/>
          </p:nvPr>
        </p:nvSpPr>
        <p:spPr>
          <a:xfrm>
            <a:off x="456224" y="110475"/>
            <a:ext cx="1154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36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9. Requisitos No Funcionales</a:t>
            </a:r>
            <a:endParaRPr b="1" sz="4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1" name="Google Shape;291;g346fba85474_0_270"/>
          <p:cNvGraphicFramePr/>
          <p:nvPr/>
        </p:nvGraphicFramePr>
        <p:xfrm>
          <a:off x="2476500" y="255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{344D6BA1-BA76-449D-94FC-01AB6122DEC6}</a:tableStyleId>
              </a:tblPr>
              <a:tblGrid>
                <a:gridCol w="2658800"/>
                <a:gridCol w="45802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CO" sz="1000" u="none" cap="none" strike="noStrike">
                          <a:solidFill>
                            <a:srgbClr val="000000"/>
                          </a:solidFill>
                        </a:rPr>
                        <a:t>Identificación  del requerimiento: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CO" sz="900" u="none" cap="none" strike="noStrike">
                          <a:solidFill>
                            <a:srgbClr val="000000"/>
                          </a:solidFill>
                        </a:rPr>
                        <a:t>Nombre del requerimiento:</a:t>
                      </a:r>
                      <a:endParaRPr sz="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s-CO" sz="1500" u="none" cap="none" strike="noStrike">
                          <a:solidFill>
                            <a:srgbClr val="000000"/>
                          </a:solidFill>
                        </a:rPr>
                        <a:t>Seguridad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6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s-CO" sz="900" u="none" cap="none" strike="noStrike">
                          <a:solidFill>
                            <a:srgbClr val="000000"/>
                          </a:solidFill>
                        </a:rPr>
                        <a:t>Características: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t/>
                      </a:r>
                      <a:endParaRPr sz="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Medida de protección de sus datos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26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s-CO" sz="1000" u="none" cap="none" strike="noStrike">
                          <a:solidFill>
                            <a:srgbClr val="000000"/>
                          </a:solidFill>
                        </a:rPr>
                        <a:t>Descripción del requerimiento:</a:t>
                      </a:r>
                      <a:endParaRPr sz="5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O" sz="1200" u="none" cap="none" strike="noStrike">
                          <a:solidFill>
                            <a:srgbClr val="000000"/>
                          </a:solidFill>
                        </a:rPr>
                        <a:t>Todos los datos de los clientes y las transacciones deben estar protegidos mediante encriptación y protocolos de seguridad. Se deben implementar medidas para prevenir el acceso no autorizado, la pérdida de datos y los fraudes</a:t>
                      </a:r>
                      <a:endParaRPr sz="12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CO" sz="1100" u="none" cap="none" strike="noStrike">
                          <a:solidFill>
                            <a:srgbClr val="000000"/>
                          </a:solidFill>
                        </a:rPr>
                        <a:t>Prioridad de requerimiento:</a:t>
                      </a:r>
                      <a:endParaRPr sz="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46fba85474_0_277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297" name="Google Shape;297;g346fba85474_0_277"/>
          <p:cNvSpPr txBox="1"/>
          <p:nvPr>
            <p:ph type="title"/>
          </p:nvPr>
        </p:nvSpPr>
        <p:spPr>
          <a:xfrm>
            <a:off x="456224" y="110475"/>
            <a:ext cx="1154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b="1" lang="es-CO" sz="36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 Diagrama de Casos de uso</a:t>
            </a:r>
            <a:endParaRPr b="1" sz="4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g346fba85474_0_277"/>
          <p:cNvPicPr preferRelativeResize="0"/>
          <p:nvPr/>
        </p:nvPicPr>
        <p:blipFill rotWithShape="1">
          <a:blip r:embed="rId4">
            <a:alphaModFix/>
          </a:blip>
          <a:srcRect b="50154" l="0" r="0" t="0"/>
          <a:stretch/>
        </p:blipFill>
        <p:spPr>
          <a:xfrm>
            <a:off x="3150900" y="1618150"/>
            <a:ext cx="5613450" cy="50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6fba85474_0_284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304" name="Google Shape;304;g346fba85474_0_284"/>
          <p:cNvSpPr txBox="1"/>
          <p:nvPr>
            <p:ph type="title"/>
          </p:nvPr>
        </p:nvSpPr>
        <p:spPr>
          <a:xfrm>
            <a:off x="456224" y="110475"/>
            <a:ext cx="1154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b="1" lang="es-CO" sz="36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 Casos de uso extendido</a:t>
            </a:r>
            <a:r>
              <a:rPr lang="es-CO" sz="3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b="1" sz="4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g346fba85474_0_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563" y="1572900"/>
            <a:ext cx="4946875" cy="51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6fba85474_0_291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311" name="Google Shape;311;g346fba85474_0_291"/>
          <p:cNvSpPr txBox="1"/>
          <p:nvPr>
            <p:ph type="title"/>
          </p:nvPr>
        </p:nvSpPr>
        <p:spPr>
          <a:xfrm>
            <a:off x="456224" y="110475"/>
            <a:ext cx="11540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b="1" lang="es-CO" sz="36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11. Fichas técnicas</a:t>
            </a:r>
            <a:endParaRPr b="1" sz="4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g346fba85474_0_2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825" y="1681050"/>
            <a:ext cx="11540700" cy="4641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6ef541cba_0_0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b="1" lang="es-CO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12. Control de versiones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46fba85474_0_299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b="1" lang="es-CO" sz="36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13. Diagrama entidad-relación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3" name="Google Shape;323;g346fba85474_0_2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8750" y="1595800"/>
            <a:ext cx="7834476" cy="51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6ef541cba_0_40"/>
          <p:cNvSpPr txBox="1"/>
          <p:nvPr/>
        </p:nvSpPr>
        <p:spPr>
          <a:xfrm>
            <a:off x="456236" y="457723"/>
            <a:ext cx="10515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346ef541cba_0_40"/>
          <p:cNvSpPr txBox="1"/>
          <p:nvPr/>
        </p:nvSpPr>
        <p:spPr>
          <a:xfrm>
            <a:off x="2770200" y="1145850"/>
            <a:ext cx="6651600" cy="4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s-CO" sz="1500" u="sng">
                <a:solidFill>
                  <a:schemeClr val="dk1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Planteamiento del problema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s-CO" sz="1500" u="sng">
                <a:solidFill>
                  <a:schemeClr val="dk1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Pregunta problema</a:t>
            </a:r>
            <a:endParaRPr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s-CO" sz="1500" u="sng">
                <a:solidFill>
                  <a:schemeClr val="dk1"/>
                </a:solidFill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Objetivos</a:t>
            </a:r>
            <a:endParaRPr b="1" sz="1500">
              <a:solidFill>
                <a:srgbClr val="3F3F3F"/>
              </a:solidFill>
            </a:endParaRPr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500" u="sng">
                <a:solidFill>
                  <a:schemeClr val="dk1"/>
                </a:solidFill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3.1. Objetivo general</a:t>
            </a:r>
            <a:endParaRPr b="1" sz="1500">
              <a:solidFill>
                <a:srgbClr val="3F3F3F"/>
              </a:solidFill>
            </a:endParaRPr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500" u="sng">
                <a:solidFill>
                  <a:schemeClr val="dk1"/>
                </a:solidFill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3.2. Objetivos </a:t>
            </a:r>
            <a:r>
              <a:rPr b="1" lang="es-CO" sz="1500" u="sng">
                <a:solidFill>
                  <a:schemeClr val="dk1"/>
                </a:solidFill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específicos</a:t>
            </a:r>
            <a:endParaRPr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s-CO" sz="1500" u="sng">
                <a:solidFill>
                  <a:schemeClr val="dk1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Justificación </a:t>
            </a:r>
            <a:endParaRPr b="1" sz="1500">
              <a:solidFill>
                <a:srgbClr val="3F3F3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AutoNum type="arabicPeriod"/>
            </a:pPr>
            <a:r>
              <a:rPr b="1" lang="es-CO" sz="1500" u="sng">
                <a:solidFill>
                  <a:schemeClr val="dk1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Alcance y delimitación del problema</a:t>
            </a:r>
            <a:endParaRPr b="1" sz="1500">
              <a:solidFill>
                <a:srgbClr val="3F3F3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AutoNum type="arabicPeriod"/>
            </a:pPr>
            <a:r>
              <a:rPr b="1" lang="es-CO" sz="1500" u="sng">
                <a:solidFill>
                  <a:schemeClr val="dk1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Técnicas de recolección </a:t>
            </a:r>
            <a:endParaRPr b="1" sz="1500">
              <a:solidFill>
                <a:srgbClr val="3F3F3F"/>
              </a:solidFill>
            </a:endParaRPr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500" u="sng">
                <a:solidFill>
                  <a:schemeClr val="dk1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6.1. Cuestionario dueño</a:t>
            </a:r>
            <a:endParaRPr b="1" sz="1500">
              <a:solidFill>
                <a:srgbClr val="3F3F3F"/>
              </a:solidFill>
            </a:endParaRPr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500" u="sng">
                <a:solidFill>
                  <a:schemeClr val="dk1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6.2.  Cuestionario vendedor</a:t>
            </a:r>
            <a:endParaRPr b="1" sz="1500">
              <a:solidFill>
                <a:srgbClr val="3F3F3F"/>
              </a:solidFill>
            </a:endParaRPr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500" u="sng">
                <a:solidFill>
                  <a:schemeClr val="dk1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6.3. Cuestionario cliente</a:t>
            </a:r>
            <a:endParaRPr b="1" sz="1500">
              <a:solidFill>
                <a:srgbClr val="3F3F3F"/>
              </a:solidFill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AutoNum type="arabicPeriod"/>
            </a:pPr>
            <a:r>
              <a:rPr b="1" lang="es-CO" sz="1500">
                <a:solidFill>
                  <a:srgbClr val="3F3F3F"/>
                </a:solidFill>
              </a:rPr>
              <a:t>Requisitos funcionales</a:t>
            </a:r>
            <a:endParaRPr b="1" sz="1500">
              <a:solidFill>
                <a:srgbClr val="3F3F3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AutoNum type="arabicPeriod"/>
            </a:pPr>
            <a:r>
              <a:rPr b="1" lang="es-CO" sz="1500">
                <a:solidFill>
                  <a:srgbClr val="3F3F3F"/>
                </a:solidFill>
              </a:rPr>
              <a:t>Requisitos no funcionales</a:t>
            </a:r>
            <a:endParaRPr b="1" sz="1500">
              <a:solidFill>
                <a:srgbClr val="3F3F3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AutoNum type="arabicPeriod"/>
            </a:pPr>
            <a:r>
              <a:rPr b="1" lang="es-CO" sz="1500">
                <a:solidFill>
                  <a:srgbClr val="3F3F3F"/>
                </a:solidFill>
              </a:rPr>
              <a:t>BPMN</a:t>
            </a:r>
            <a:endParaRPr b="1" sz="1500">
              <a:solidFill>
                <a:srgbClr val="3F3F3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AutoNum type="arabicPeriod"/>
            </a:pPr>
            <a:r>
              <a:rPr b="1" lang="es-CO" sz="1500">
                <a:solidFill>
                  <a:srgbClr val="3F3F3F"/>
                </a:solidFill>
              </a:rPr>
              <a:t>Diagrama de Casos de uso</a:t>
            </a:r>
            <a:endParaRPr b="1" sz="1500">
              <a:solidFill>
                <a:srgbClr val="3F3F3F"/>
              </a:solidFill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rgbClr val="3F3F3F"/>
              </a:solidFill>
            </a:endParaRPr>
          </a:p>
        </p:txBody>
      </p:sp>
      <p:sp>
        <p:nvSpPr>
          <p:cNvPr id="114" name="Google Shape;114;g346ef541cba_0_40"/>
          <p:cNvSpPr txBox="1"/>
          <p:nvPr/>
        </p:nvSpPr>
        <p:spPr>
          <a:xfrm>
            <a:off x="456225" y="324925"/>
            <a:ext cx="4449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 de contenido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6fba85474_0_31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b="1" lang="es-CO" sz="36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14. Modelo relacional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9" name="Google Shape;329;g346fba85474_0_3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9462" y="1436175"/>
            <a:ext cx="5829126" cy="54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6fba85474_0_320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b="1" lang="es-CO" sz="36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15. Normalización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335" name="Google Shape;335;g346fba85474_0_320"/>
          <p:cNvGraphicFramePr/>
          <p:nvPr/>
        </p:nvGraphicFramePr>
        <p:xfrm>
          <a:off x="1392538" y="213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{CB7BA44E-AA4E-4FC3-B6E1-A8B9FEC16A5F}</a:tableStyleId>
              </a:tblPr>
              <a:tblGrid>
                <a:gridCol w="1282325"/>
                <a:gridCol w="841825"/>
                <a:gridCol w="1037600"/>
                <a:gridCol w="1037600"/>
                <a:gridCol w="1106125"/>
                <a:gridCol w="1164825"/>
                <a:gridCol w="1155100"/>
                <a:gridCol w="616700"/>
                <a:gridCol w="1164825"/>
              </a:tblGrid>
              <a:tr h="574025">
                <a:tc grid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Cliente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Dirección de </a:t>
                      </a: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envíos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78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ID_Cliente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Apellido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Correo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Teléfono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ID_Administrador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ID_Cliente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Dirección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78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26588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Euder Emilio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Romero Mendieta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eumendieta@gmail.com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356897433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26588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Cll 12 sur 43 - 08 Este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78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26589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Sara Patricia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Suarez Ramirez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sarisram@outlook.es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325167948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26589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transversal 5 G #48p 94 sur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6E7"/>
                    </a:solidFill>
                  </a:tcPr>
                </a:tc>
              </a:tr>
              <a:tr h="78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26590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Felipe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Martinez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femartinez@gmail.com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3152847898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26590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calle 176b 135b 18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46fba85474_0_326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b="1" lang="es-CO" sz="3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16.Diccionario de datos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341" name="Google Shape;341;g346fba85474_0_326"/>
          <p:cNvGraphicFramePr/>
          <p:nvPr/>
        </p:nvGraphicFramePr>
        <p:xfrm>
          <a:off x="1302313" y="184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{1D88CFA0-21D7-49E1-923C-0077F24F5EA5}</a:tableStyleId>
              </a:tblPr>
              <a:tblGrid>
                <a:gridCol w="1221600"/>
                <a:gridCol w="1144300"/>
                <a:gridCol w="1144300"/>
                <a:gridCol w="1144300"/>
                <a:gridCol w="1144300"/>
                <a:gridCol w="1144300"/>
                <a:gridCol w="2644250"/>
              </a:tblGrid>
              <a:tr h="41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Entidad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341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Atributo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341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Tipo de Dato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341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Clave Primaria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341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Clave Foránea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341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Obligatorio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341: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341:0:6"/>
                      </a:ext>
                    </a:extLst>
                  </a:tcPr>
                </a:tc>
              </a:tr>
              <a:tr h="41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Ventas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ID_Ventas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Sí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Sí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Identificador único de la venta.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1:6"/>
                      </a:ext>
                    </a:extLst>
                  </a:tcPr>
                </a:tc>
              </a:tr>
              <a:tr h="41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Ventas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Fecha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Sí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Fecha en la que se realizó la venta.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2:6"/>
                      </a:ext>
                    </a:extLst>
                  </a:tcPr>
                </a:tc>
              </a:tr>
              <a:tr h="41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Ventas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DECIMAL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Sí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Monto total de la venta.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3:6"/>
                      </a:ext>
                    </a:extLst>
                  </a:tcPr>
                </a:tc>
              </a:tr>
              <a:tr h="41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Ventas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ID_Cliente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Sí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Sí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Cliente que realizó la compra.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4:6"/>
                      </a:ext>
                    </a:extLst>
                  </a:tcPr>
                </a:tc>
              </a:tr>
              <a:tr h="41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Detalle_Venta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ID_Detalle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Sí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Sí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Identificador del detalle de venta.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5:6"/>
                      </a:ext>
                    </a:extLst>
                  </a:tcPr>
                </a:tc>
              </a:tr>
              <a:tr h="41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Detalle_Venta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Sí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 de productos en la venta.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6:6"/>
                      </a:ext>
                    </a:extLst>
                  </a:tcPr>
                </a:tc>
              </a:tr>
              <a:tr h="41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Detalle_Venta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Precio Unitario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DECIMAL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7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Sí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7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Precio unitario del producto.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7:6"/>
                      </a:ext>
                    </a:extLst>
                  </a:tcPr>
                </a:tc>
              </a:tr>
              <a:tr h="41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Detalle_Venta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Subtotal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DECIMAL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8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8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Sí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8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Subtotal de la venta.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8:6"/>
                      </a:ext>
                    </a:extLst>
                  </a:tcPr>
                </a:tc>
              </a:tr>
              <a:tr h="41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Detalle_Venta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ID_Producto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9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Sí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9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Sí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9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Producto vendido en la venta.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9:6"/>
                      </a:ext>
                    </a:extLst>
                  </a:tcPr>
                </a:tc>
              </a:tr>
              <a:tr h="41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Detalle_Venta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1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ID_Venta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1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1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Sí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1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Sí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1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Venta a la que pertenece el detalle.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341:10:6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6fba85474_0_332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b="1" lang="es-CO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17. Base de datos(SQL)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46fba85474_0_337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b="1" lang="es-CO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18. Diagrama de despliegue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"/>
          <p:cNvSpPr txBox="1"/>
          <p:nvPr/>
        </p:nvSpPr>
        <p:spPr>
          <a:xfrm>
            <a:off x="456225" y="416701"/>
            <a:ext cx="105156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s-CO" sz="3640">
                <a:solidFill>
                  <a:schemeClr val="lt1"/>
                </a:solidFill>
              </a:rPr>
              <a:t>Referencias bibliográficas</a:t>
            </a:r>
            <a:endParaRPr b="1" sz="3640">
              <a:solidFill>
                <a:schemeClr val="lt1"/>
              </a:solidFill>
            </a:endParaRPr>
          </a:p>
        </p:txBody>
      </p:sp>
      <p:sp>
        <p:nvSpPr>
          <p:cNvPr id="357" name="Google Shape;357;p6"/>
          <p:cNvSpPr txBox="1"/>
          <p:nvPr/>
        </p:nvSpPr>
        <p:spPr>
          <a:xfrm>
            <a:off x="1137000" y="1848275"/>
            <a:ext cx="9918000" cy="3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162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s-CO" sz="1600">
                <a:solidFill>
                  <a:schemeClr val="lt1"/>
                </a:solidFill>
              </a:rPr>
              <a:t>4 objetivos específicos para una entrega perfecta. (2023, 4 septiembre). Retos En Supply Chain | Blog Sobre Supply Chain de EAE Business School Barcelona. </a:t>
            </a:r>
            <a:r>
              <a:rPr lang="es-CO" sz="16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https://retos-operaciones-logistica.eae.es/4-objetivos-especificos-para-una-entrega-perfecta/</a:t>
            </a:r>
            <a:r>
              <a:rPr lang="es-CO" sz="1600">
                <a:solidFill>
                  <a:schemeClr val="lt1"/>
                </a:solidFill>
              </a:rPr>
              <a:t> 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2162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s-CO" sz="1600">
                <a:solidFill>
                  <a:schemeClr val="lt1"/>
                </a:solidFill>
              </a:rPr>
              <a:t>Mancuzo, G. (2024, 1 marzo). Objetivos generales y específicos de un proyecto | Ejemplos. ComparaSoftware. </a:t>
            </a:r>
            <a:r>
              <a:rPr lang="es-CO" sz="16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https://blog.comparasoftware.com/objetivos-generales-y-especificos-de-un-proyecto/</a:t>
            </a:r>
            <a:r>
              <a:rPr lang="es-CO" sz="1600">
                <a:solidFill>
                  <a:schemeClr val="lt1"/>
                </a:solidFill>
              </a:rPr>
              <a:t> 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2162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s-CO" sz="1600">
                <a:solidFill>
                  <a:schemeClr val="lt1"/>
                </a:solidFill>
              </a:rPr>
              <a:t>Icgadmin. (2018, 9 mayo). Qué preguntas hacer al buscar la próxima ubicación para mi negocio. - Sistema POS ICG Master Colombia - Software de punto de venta. Sistema POS ICG Master Colombia - Software de Punto de Venta. </a:t>
            </a:r>
            <a:r>
              <a:rPr lang="es-CO" sz="16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https://icgmaster.net/preguntas-al-buscar-la-proxima-ubicacion-negocio/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lt1"/>
                </a:solidFill>
              </a:rPr>
              <a:t> </a:t>
            </a:r>
            <a:endParaRPr sz="1600">
              <a:solidFill>
                <a:schemeClr val="lt1"/>
              </a:solidFill>
            </a:endParaRPr>
          </a:p>
          <a:p>
            <a:pPr indent="-32162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s-CO" sz="1600">
                <a:solidFill>
                  <a:schemeClr val="lt1"/>
                </a:solidFill>
              </a:rPr>
              <a:t>Prohumanos RRHH. (2022, 28 febrero). Estudio de Confiabilidad ~ Prohumanos RRHH. </a:t>
            </a:r>
            <a:r>
              <a:rPr lang="es-CO" sz="16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https://prohumanos.com/estudio-de-confiabilidad-personal/</a:t>
            </a:r>
            <a:r>
              <a:rPr lang="es-CO" sz="1600">
                <a:solidFill>
                  <a:schemeClr val="lt1"/>
                </a:solidFill>
              </a:rPr>
              <a:t> </a:t>
            </a:r>
            <a:endParaRPr sz="1600">
              <a:solidFill>
                <a:schemeClr val="lt1"/>
              </a:solidFill>
            </a:endParaRPr>
          </a:p>
          <a:p>
            <a:pPr indent="-221932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hivo"/>
              <a:ea typeface="Chivo"/>
              <a:cs typeface="Chivo"/>
              <a:sym typeface="Chivo"/>
            </a:endParaRPr>
          </a:p>
          <a:p>
            <a:pPr indent="0" lvl="0" marL="1270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1B5F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362" name="Google Shape;3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6ef541cba_0_46"/>
          <p:cNvSpPr txBox="1"/>
          <p:nvPr/>
        </p:nvSpPr>
        <p:spPr>
          <a:xfrm>
            <a:off x="456236" y="457723"/>
            <a:ext cx="10515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346ef541cba_0_46"/>
          <p:cNvSpPr txBox="1"/>
          <p:nvPr/>
        </p:nvSpPr>
        <p:spPr>
          <a:xfrm>
            <a:off x="456225" y="324925"/>
            <a:ext cx="4449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 de contenido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121" name="Google Shape;121;g346ef541cba_0_46"/>
          <p:cNvSpPr txBox="1"/>
          <p:nvPr/>
        </p:nvSpPr>
        <p:spPr>
          <a:xfrm>
            <a:off x="2770200" y="1887150"/>
            <a:ext cx="66516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s-CO" sz="1500"/>
              <a:t>10.1 Casos de uso extendido</a:t>
            </a:r>
            <a:endParaRPr b="1" sz="15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s-CO" sz="1500"/>
              <a:t>11. Fichas </a:t>
            </a:r>
            <a:r>
              <a:rPr b="1" lang="es-CO" sz="1500"/>
              <a:t>técnicas</a:t>
            </a:r>
            <a:endParaRPr b="1" sz="15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s-CO" sz="1500"/>
              <a:t>12. Control de versiones(Git-Hub)</a:t>
            </a:r>
            <a:endParaRPr b="1" sz="15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s-CO" sz="1500"/>
              <a:t>13. Diagrama Entidad-Relación</a:t>
            </a:r>
            <a:endParaRPr b="1" sz="15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s-CO" sz="1500"/>
              <a:t>14. Modelo relacional</a:t>
            </a:r>
            <a:endParaRPr b="1" sz="15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s-CO" sz="1500"/>
              <a:t>15. Normalización</a:t>
            </a:r>
            <a:endParaRPr b="1" sz="15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s-CO" sz="1500"/>
              <a:t>16. Diccionario de datos</a:t>
            </a:r>
            <a:endParaRPr b="1" sz="15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s-CO" sz="1500"/>
              <a:t>17. Base de datos(SQL)</a:t>
            </a:r>
            <a:endParaRPr b="1" sz="15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s-CO" sz="1500"/>
              <a:t>18. Diagrama de despliegue </a:t>
            </a:r>
            <a:endParaRPr b="1"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s-CO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1.Planteamiento Problema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1299588" y="2181725"/>
            <a:ext cx="4750500" cy="3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tienda K-SHOP, situada en Rafael Uribe Uribe, enfrenta varios desafíos que afectan sus ingresos. Principalmente, carece de un sistema de información eficiente para gestionar sus ventas, usuarios e inventarios. Actualmente, los clientes deben visitar el local físicamente para conocer los productos y servicios, lo que limita su alcance y la capacidad para aumentar sus ventas.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Además, la tienda no cuenta con un sistema sólido para la gestión de usuarios, lo que dificulta la fidelización de clientes y la mejora de la experiencia de compra. Sin un mecanismo adecuado para captar y gestionar la información de los clientes, la tienda depende del contacto directo en el local, lo que limita la posibilidad de personalizar la experiencia de compra y conocer mejor las preferencias de los usuarios.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7053613" y="4198263"/>
            <a:ext cx="27843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(Admin3pl, 2020)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https://acortar.link/qJuQFk</a:t>
            </a:r>
            <a:r>
              <a:rPr b="0" i="0" lang="es-CO" sz="1300" u="none" cap="none" strike="noStrike">
                <a:solidFill>
                  <a:srgbClr val="241B5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300" u="none" cap="none" strike="noStrike">
              <a:solidFill>
                <a:srgbClr val="241B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7053613" y="2375450"/>
            <a:ext cx="3838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3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 de productos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3613" y="3007650"/>
            <a:ext cx="2197199" cy="10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6ef541cba_0_55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s-CO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1.Planteamiento Problema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g346ef541cba_0_55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138" name="Google Shape;138;g346ef541cba_0_55"/>
          <p:cNvSpPr txBox="1"/>
          <p:nvPr/>
        </p:nvSpPr>
        <p:spPr>
          <a:xfrm>
            <a:off x="1299588" y="2181725"/>
            <a:ext cx="4750500" cy="3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300">
                <a:solidFill>
                  <a:schemeClr val="dk1"/>
                </a:solidFill>
              </a:rPr>
              <a:t>Otro aspecto crítico es la necesidad de un sistema automatizado de gestión de inventarios y control de ventas. Sin un mecanismo que permita hacer seguimiento del stock de manera automática, K-SHOP puede enfrentar desabastecimientos o acumular exceso de mercancía. Además, la falta de control detallado sobre las ventas impide tener una visión clara de los ingresos y de los productos más vendidos, dificultando la toma de decisiones estratégicas para optimizar su operación y rentabilidad.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346ef541cba_0_55"/>
          <p:cNvSpPr txBox="1"/>
          <p:nvPr/>
        </p:nvSpPr>
        <p:spPr>
          <a:xfrm>
            <a:off x="7053613" y="4198263"/>
            <a:ext cx="27843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(Admin3pl, 2020)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https://acortar.link/qJuQFk</a:t>
            </a:r>
            <a:r>
              <a:rPr b="0" i="0" lang="es-CO" sz="1300" u="none" cap="none" strike="noStrike">
                <a:solidFill>
                  <a:srgbClr val="241B5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300" u="none" cap="none" strike="noStrike">
              <a:solidFill>
                <a:srgbClr val="241B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346ef541cba_0_55"/>
          <p:cNvSpPr txBox="1"/>
          <p:nvPr/>
        </p:nvSpPr>
        <p:spPr>
          <a:xfrm>
            <a:off x="7053613" y="2375450"/>
            <a:ext cx="3838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3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 de productos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346ef541cba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8535" y="2987589"/>
            <a:ext cx="2826870" cy="12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6fba85474_0_1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2.Pregunta problema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346fba85474_0_1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148" name="Google Shape;148;g346fba85474_0_1"/>
          <p:cNvSpPr txBox="1"/>
          <p:nvPr/>
        </p:nvSpPr>
        <p:spPr>
          <a:xfrm>
            <a:off x="3727135" y="2027301"/>
            <a:ext cx="3973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acciones pueden optimizar el control de ventas, el control de inventarios y la gestión de usuarios en la tienda K-SHOP?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g346fba85474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3425" y="3661204"/>
            <a:ext cx="2480225" cy="144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346fba85474_0_1"/>
          <p:cNvSpPr txBox="1"/>
          <p:nvPr/>
        </p:nvSpPr>
        <p:spPr>
          <a:xfrm>
            <a:off x="4553425" y="3117002"/>
            <a:ext cx="23370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Interrogante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46fba85474_0_1"/>
          <p:cNvSpPr txBox="1"/>
          <p:nvPr/>
        </p:nvSpPr>
        <p:spPr>
          <a:xfrm>
            <a:off x="4553425" y="5105575"/>
            <a:ext cx="24801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(Lopez, 2019) </a:t>
            </a:r>
            <a:r>
              <a:rPr b="0" i="0" lang="es-CO" sz="1200" u="sng" cap="none" strike="noStrike">
                <a:solidFill>
                  <a:srgbClr val="DF5D4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https://acortar.link/wscqTR</a:t>
            </a:r>
            <a:r>
              <a:rPr b="0" i="0" lang="es-C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6fba85474_0_1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44"/>
              <a:buFont typeface="Arial"/>
              <a:buNone/>
            </a:pPr>
            <a:r>
              <a:rPr b="1" lang="es-CO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3.Objetivos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346fba85474_0_14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158" name="Google Shape;158;g346fba85474_0_14"/>
          <p:cNvSpPr txBox="1"/>
          <p:nvPr/>
        </p:nvSpPr>
        <p:spPr>
          <a:xfrm>
            <a:off x="3638275" y="2255572"/>
            <a:ext cx="41625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>
                <a:solidFill>
                  <a:srgbClr val="000000"/>
                </a:solidFill>
              </a:rPr>
              <a:t>Implementar un sistema de información en la tienda K-SHOP para gestionar ventas, inventario y gestión de usuarios.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59" name="Google Shape;159;g346fba85474_0_14"/>
          <p:cNvSpPr txBox="1"/>
          <p:nvPr/>
        </p:nvSpPr>
        <p:spPr>
          <a:xfrm>
            <a:off x="3627285" y="1863104"/>
            <a:ext cx="4162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300">
                <a:solidFill>
                  <a:srgbClr val="000000"/>
                </a:solidFill>
              </a:rPr>
              <a:t>3.1Objetivo General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1B5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60" name="Google Shape;160;g346fba85474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0000" y="3747223"/>
            <a:ext cx="3342249" cy="16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346fba85474_0_14"/>
          <p:cNvSpPr txBox="1"/>
          <p:nvPr/>
        </p:nvSpPr>
        <p:spPr>
          <a:xfrm>
            <a:off x="3840000" y="3249525"/>
            <a:ext cx="31074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5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Fijar objetivo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346fba85474_0_14"/>
          <p:cNvSpPr txBox="1"/>
          <p:nvPr/>
        </p:nvSpPr>
        <p:spPr>
          <a:xfrm>
            <a:off x="3840000" y="5386223"/>
            <a:ext cx="45120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(Mancuzo, 2024)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sng" cap="none" strike="noStrike">
                <a:solidFill>
                  <a:srgbClr val="DF5D4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https://acortar.link/k4fxuf</a:t>
            </a: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6fba85474_0_28"/>
          <p:cNvSpPr txBox="1"/>
          <p:nvPr/>
        </p:nvSpPr>
        <p:spPr>
          <a:xfrm>
            <a:off x="1600126" y="154800"/>
            <a:ext cx="6287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s-CO" sz="3600" u="none" cap="none" strike="noStrike">
                <a:solidFill>
                  <a:srgbClr val="3F3F3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endParaRPr b="0" i="0" sz="3600" u="none" cap="none" strike="noStrike">
              <a:solidFill>
                <a:srgbClr val="3F3F3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168" name="Google Shape;168;g346fba85474_0_28"/>
          <p:cNvSpPr txBox="1"/>
          <p:nvPr/>
        </p:nvSpPr>
        <p:spPr>
          <a:xfrm>
            <a:off x="4607800" y="3366008"/>
            <a:ext cx="21792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>
                <a:solidFill>
                  <a:srgbClr val="000000"/>
                </a:solidFill>
              </a:rPr>
              <a:t>Automatizar la gestión de inventarios</a:t>
            </a:r>
            <a:endParaRPr sz="130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69" name="Google Shape;169;g346fba85474_0_28"/>
          <p:cNvSpPr txBox="1"/>
          <p:nvPr/>
        </p:nvSpPr>
        <p:spPr>
          <a:xfrm>
            <a:off x="2487163" y="2820055"/>
            <a:ext cx="21792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>
                <a:solidFill>
                  <a:srgbClr val="000000"/>
                </a:solidFill>
              </a:rPr>
              <a:t>Desarrollar y configurar un sistema de gestión de ventas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70" name="Google Shape;170;g346fba85474_0_28"/>
          <p:cNvSpPr txBox="1"/>
          <p:nvPr/>
        </p:nvSpPr>
        <p:spPr>
          <a:xfrm>
            <a:off x="4607810" y="2961225"/>
            <a:ext cx="21792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rgbClr val="241B5F"/>
                </a:solidFill>
                <a:latin typeface="Bebas Neue"/>
                <a:ea typeface="Bebas Neue"/>
                <a:cs typeface="Bebas Neue"/>
                <a:sym typeface="Bebas Neue"/>
              </a:rPr>
              <a:t>Segundo </a:t>
            </a:r>
            <a:endParaRPr sz="2500">
              <a:solidFill>
                <a:srgbClr val="241B5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1" name="Google Shape;171;g346fba85474_0_28"/>
          <p:cNvSpPr txBox="1"/>
          <p:nvPr/>
        </p:nvSpPr>
        <p:spPr>
          <a:xfrm>
            <a:off x="2487167" y="2427641"/>
            <a:ext cx="2179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rgbClr val="241B5F"/>
                </a:solidFill>
                <a:latin typeface="Bebas Neue"/>
                <a:ea typeface="Bebas Neue"/>
                <a:cs typeface="Bebas Neue"/>
                <a:sym typeface="Bebas Neue"/>
              </a:rPr>
              <a:t>Primero</a:t>
            </a:r>
            <a:endParaRPr sz="2500">
              <a:solidFill>
                <a:srgbClr val="241B5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2" name="Google Shape;172;g346fba85474_0_28"/>
          <p:cNvSpPr txBox="1"/>
          <p:nvPr/>
        </p:nvSpPr>
        <p:spPr>
          <a:xfrm>
            <a:off x="8103500" y="4675652"/>
            <a:ext cx="21792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>
                <a:solidFill>
                  <a:srgbClr val="000000"/>
                </a:solidFill>
              </a:rPr>
              <a:t>Integrar todos los sistemas en una única plataforma</a:t>
            </a:r>
            <a:endParaRPr sz="130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73" name="Google Shape;173;g346fba85474_0_28"/>
          <p:cNvSpPr txBox="1"/>
          <p:nvPr/>
        </p:nvSpPr>
        <p:spPr>
          <a:xfrm>
            <a:off x="8103490" y="4283166"/>
            <a:ext cx="2179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rgbClr val="241B5F"/>
                </a:solidFill>
                <a:latin typeface="Bebas Neue"/>
                <a:ea typeface="Bebas Neue"/>
                <a:cs typeface="Bebas Neue"/>
                <a:sym typeface="Bebas Neue"/>
              </a:rPr>
              <a:t>cuarto</a:t>
            </a:r>
            <a:endParaRPr sz="2500">
              <a:solidFill>
                <a:srgbClr val="241B5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4" name="Google Shape;174;g346fba85474_0_28"/>
          <p:cNvSpPr txBox="1"/>
          <p:nvPr/>
        </p:nvSpPr>
        <p:spPr>
          <a:xfrm>
            <a:off x="2727398" y="1780925"/>
            <a:ext cx="5681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600">
                <a:solidFill>
                  <a:srgbClr val="000000"/>
                </a:solidFill>
              </a:rPr>
              <a:t>3.2 Objetivos específicos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241B5F"/>
              </a:solidFill>
            </a:endParaRPr>
          </a:p>
        </p:txBody>
      </p:sp>
      <p:pic>
        <p:nvPicPr>
          <p:cNvPr id="175" name="Google Shape;175;g346fba85474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1724" y="4283163"/>
            <a:ext cx="1488800" cy="145933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46fba85474_0_28"/>
          <p:cNvSpPr txBox="1"/>
          <p:nvPr/>
        </p:nvSpPr>
        <p:spPr>
          <a:xfrm>
            <a:off x="1909300" y="5742500"/>
            <a:ext cx="263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ARIAS</a:t>
            </a: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s. f.) </a:t>
            </a:r>
            <a:r>
              <a:rPr b="0" i="0" lang="es-CO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https://acortar.link/etQVrl</a:t>
            </a: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346fba85474_0_28"/>
          <p:cNvSpPr txBox="1"/>
          <p:nvPr/>
        </p:nvSpPr>
        <p:spPr>
          <a:xfrm>
            <a:off x="1909300" y="3755750"/>
            <a:ext cx="263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6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 específicos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346fba85474_0_28"/>
          <p:cNvSpPr txBox="1"/>
          <p:nvPr/>
        </p:nvSpPr>
        <p:spPr>
          <a:xfrm>
            <a:off x="6400600" y="3756839"/>
            <a:ext cx="21792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>
                <a:solidFill>
                  <a:srgbClr val="000000"/>
                </a:solidFill>
              </a:rPr>
              <a:t>Implementar una plataforma de gestión de usuarios </a:t>
            </a:r>
            <a:endParaRPr sz="130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79" name="Google Shape;179;g346fba85474_0_28"/>
          <p:cNvSpPr txBox="1"/>
          <p:nvPr/>
        </p:nvSpPr>
        <p:spPr>
          <a:xfrm>
            <a:off x="6400590" y="3364354"/>
            <a:ext cx="2179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rgbClr val="241B5F"/>
                </a:solidFill>
                <a:latin typeface="Bebas Neue"/>
                <a:ea typeface="Bebas Neue"/>
                <a:cs typeface="Bebas Neue"/>
                <a:sym typeface="Bebas Neue"/>
              </a:rPr>
              <a:t>tercero</a:t>
            </a:r>
            <a:endParaRPr sz="2500">
              <a:solidFill>
                <a:srgbClr val="241B5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0" name="Google Shape;180;g346fba85474_0_28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44"/>
              <a:buFont typeface="Arial"/>
              <a:buNone/>
            </a:pPr>
            <a:r>
              <a:rPr b="1" lang="es-CO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3.Objetivos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